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42"/>
  </p:notesMasterIdLst>
  <p:sldIdLst>
    <p:sldId id="256" r:id="rId5"/>
    <p:sldId id="286" r:id="rId6"/>
    <p:sldId id="288" r:id="rId7"/>
    <p:sldId id="292" r:id="rId8"/>
    <p:sldId id="258" r:id="rId9"/>
    <p:sldId id="275" r:id="rId10"/>
    <p:sldId id="259" r:id="rId11"/>
    <p:sldId id="278" r:id="rId12"/>
    <p:sldId id="261" r:id="rId13"/>
    <p:sldId id="265" r:id="rId14"/>
    <p:sldId id="260" r:id="rId15"/>
    <p:sldId id="266" r:id="rId16"/>
    <p:sldId id="300" r:id="rId17"/>
    <p:sldId id="273" r:id="rId18"/>
    <p:sldId id="302" r:id="rId19"/>
    <p:sldId id="301" r:id="rId20"/>
    <p:sldId id="297" r:id="rId21"/>
    <p:sldId id="267" r:id="rId22"/>
    <p:sldId id="268" r:id="rId23"/>
    <p:sldId id="269" r:id="rId24"/>
    <p:sldId id="270" r:id="rId25"/>
    <p:sldId id="271" r:id="rId26"/>
    <p:sldId id="272" r:id="rId27"/>
    <p:sldId id="276" r:id="rId28"/>
    <p:sldId id="293" r:id="rId29"/>
    <p:sldId id="304" r:id="rId30"/>
    <p:sldId id="294" r:id="rId31"/>
    <p:sldId id="303" r:id="rId32"/>
    <p:sldId id="298" r:id="rId33"/>
    <p:sldId id="284" r:id="rId34"/>
    <p:sldId id="280" r:id="rId35"/>
    <p:sldId id="305" r:id="rId36"/>
    <p:sldId id="281" r:id="rId37"/>
    <p:sldId id="306" r:id="rId38"/>
    <p:sldId id="299" r:id="rId39"/>
    <p:sldId id="283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6"/>
    <p:restoredTop sz="84044"/>
  </p:normalViewPr>
  <p:slideViewPr>
    <p:cSldViewPr snapToGrid="0">
      <p:cViewPr>
        <p:scale>
          <a:sx n="102" d="100"/>
          <a:sy n="102" d="100"/>
        </p:scale>
        <p:origin x="112" y="40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521E0-C20F-BB4F-93B0-BDE98A40BC58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210B-FE1C-CB4E-8998-056CF49C2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1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After carefully looking at the CTO data, there is not enough demographic data regarding the registered (converted) leads to provide meaningful analysis regarding patterns in converted leads demographics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general summary of the data will be provided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6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Graphs showing states with any successful conversions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 Graph is taking a closer and clearer look at those states by percentage of lead statuses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Bottom graph is raw counts of registered leads by state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a reference of having 10 registered leads as a “successful” state, the 8 best states are Gujarat, Haryana, Karnataka, Maharashtra, </a:t>
            </a:r>
            <a:r>
              <a:rPr lang="en-US" dirty="0" err="1"/>
              <a:t>Nct</a:t>
            </a:r>
            <a:r>
              <a:rPr lang="en-US" dirty="0"/>
              <a:t> Of Delhi, Tamil Nadu, Telangana, and West Bengal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0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Graphs focusing further on the 8 states with more than 10 converted leads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0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Graph showing lead conversion rates by state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Telangana the largest with a 5.7% conversion 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 4 states all with conversion rates above 4% are Telangana, </a:t>
            </a:r>
            <a:r>
              <a:rPr lang="en-US" dirty="0" err="1"/>
              <a:t>Nct</a:t>
            </a:r>
            <a:r>
              <a:rPr lang="en-US" dirty="0"/>
              <a:t> of Delhi, Gujarat, and Karnataka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Bottom 3 States with conversion rates below 3% are Maharashtra, Haryana, and Tamil Nadu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4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Lead source proportions by state, only inclusive of the 8 states that will be focused 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Majority of states have </a:t>
            </a:r>
            <a:r>
              <a:rPr lang="en-US" dirty="0" err="1"/>
              <a:t>Linkedin</a:t>
            </a:r>
            <a:r>
              <a:rPr lang="en-US" dirty="0"/>
              <a:t> as the biggest contributor of leads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8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F89AF-F7A7-F85E-5391-52CCA41C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6DDB3E-C48D-0B6C-96BC-01A6A0731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F5FDA-861F-E986-BF4F-02E17D8A5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Graphs focusing further on the 8 states with more than 10 converted leads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99C99-C7BC-FB74-D1DB-30618AA45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5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Nct</a:t>
            </a:r>
            <a:r>
              <a:rPr lang="en-US" dirty="0"/>
              <a:t> of Delhi and Telangana cities will not be highlighted since both of these states had most of their data come from a singular city with </a:t>
            </a:r>
            <a:r>
              <a:rPr lang="en-US" dirty="0" err="1"/>
              <a:t>Nct</a:t>
            </a:r>
            <a:r>
              <a:rPr lang="en-US" dirty="0"/>
              <a:t> of Delhi having Delhi and Telangana having Hyderabad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3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Majority of leads from Maharashtra come from Mumbai and Pune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on right only include cities with 10 or more entries, will stay same for following city analysis</a:t>
            </a:r>
          </a:p>
          <a:p>
            <a:pPr marL="171450" indent="-171450">
              <a:buFontTx/>
              <a:buChar char="-"/>
            </a:pPr>
            <a:r>
              <a:rPr lang="en-US" dirty="0"/>
              <a:t>Cities with any conversion are Mumbai, Nagpur, Navi Mumbai, Pune, and Thane</a:t>
            </a:r>
          </a:p>
          <a:p>
            <a:pPr marL="171450" indent="-171450">
              <a:buFontTx/>
              <a:buChar char="-"/>
            </a:pPr>
            <a:r>
              <a:rPr lang="en-US" dirty="0"/>
              <a:t>Cities that should be focused on are Mumbai, Pune, Thane, and Navi Mumbai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34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Majority of leads from Karnataka are from Bengaluru</a:t>
            </a:r>
          </a:p>
          <a:p>
            <a:pPr marL="171450" indent="-171450">
              <a:buFontTx/>
              <a:buChar char="-"/>
            </a:pPr>
            <a:r>
              <a:rPr lang="en-US" dirty="0"/>
              <a:t>Cities with any conversion are Bengaluru and Mysore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Karnataka cities to be focused on are Bengaluru and Mysore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12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Majority of leads from Gujarat are from Ahmedabad, Vadodara, Surat, and Bharuch</a:t>
            </a:r>
          </a:p>
          <a:p>
            <a:pPr marL="171450" indent="-171450">
              <a:buFontTx/>
              <a:buChar char="-"/>
            </a:pPr>
            <a:r>
              <a:rPr lang="en-US" dirty="0"/>
              <a:t>Cities with any conversion are Ahmedabad, Bharuch, Vadodara</a:t>
            </a:r>
          </a:p>
          <a:p>
            <a:pPr marL="171450" indent="-171450">
              <a:buFontTx/>
              <a:buChar char="-"/>
            </a:pPr>
            <a:r>
              <a:rPr lang="en-US" dirty="0"/>
              <a:t>Cities that should be targeted are Ahmedabad, Bharuch, and possibly Vadodara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40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Majority of leads from Haryana are from Gurgaon, Gurugram, and Faridabad</a:t>
            </a:r>
          </a:p>
          <a:p>
            <a:pPr marL="171450" indent="-171450">
              <a:buFontTx/>
              <a:buChar char="-"/>
            </a:pPr>
            <a:r>
              <a:rPr lang="en-US" dirty="0"/>
              <a:t>Cities with any conversion are Gurgaon and Gurugram</a:t>
            </a:r>
          </a:p>
          <a:p>
            <a:pPr marL="171450" indent="-171450">
              <a:buFontTx/>
              <a:buChar char="-"/>
            </a:pPr>
            <a:r>
              <a:rPr lang="en-US" dirty="0"/>
              <a:t>Cities that should be targeted are Gurgaon and Gurugram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Distribution of state demographics based on the lead entries</a:t>
            </a:r>
          </a:p>
          <a:p>
            <a:r>
              <a:rPr lang="en-US" dirty="0"/>
              <a:t>- Majority of leads come from the states of Karnataka, Maharashtra, Uttar Pradesh, Telangana, and Haryana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74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Majority of leads from West Bengal are from Kolkata and </a:t>
            </a:r>
            <a:r>
              <a:rPr lang="en-US" dirty="0" err="1"/>
              <a:t>Ashoknagar</a:t>
            </a:r>
            <a:r>
              <a:rPr lang="en-US" dirty="0"/>
              <a:t> </a:t>
            </a:r>
            <a:r>
              <a:rPr lang="en-US" dirty="0" err="1"/>
              <a:t>Kalyangarh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Kolkata is the only city with any conversions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Kolkata is the only West Bengal city that should be targeted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63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Majority of leads from Tamil Nadu are from Chennai and Coimbatore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Cities with any conversion are Chennai, Coimbatore, and Hosur</a:t>
            </a:r>
          </a:p>
          <a:p>
            <a:pPr marL="171450" indent="-171450">
              <a:buFontTx/>
              <a:buChar char="-"/>
            </a:pPr>
            <a:r>
              <a:rPr lang="en-US" dirty="0"/>
              <a:t>Cities that should be targeted are Chennai, Coimbatore, and Hosur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91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Work experience Data and Demographics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40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Leads generally come from the 10-15 years of work experience bucket and the &gt;20 years of work experience bucket</a:t>
            </a:r>
          </a:p>
          <a:p>
            <a:r>
              <a:rPr lang="en-US" dirty="0"/>
              <a:t>-  15-20 years is also a large bucket, but not as large</a:t>
            </a:r>
          </a:p>
          <a:p>
            <a:pPr marL="171450" indent="-171450">
              <a:buFontTx/>
              <a:buChar char="-"/>
            </a:pPr>
            <a:r>
              <a:rPr lang="en-US" dirty="0"/>
              <a:t>15-20 years though has the largest conversion rate at 5.8%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54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All states have the 10-15 year work experience bucket as the largest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States such as Gujarat, Maharashtra, Tamil Nadu, Telangana, and West Bengal have the &gt;20 years as the second largest bucket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States such as Haryana, Karnataka, and </a:t>
            </a:r>
            <a:r>
              <a:rPr lang="en-US" dirty="0" err="1"/>
              <a:t>Nct</a:t>
            </a:r>
            <a:r>
              <a:rPr lang="en-US" dirty="0"/>
              <a:t> of Delhi have the 15-20 year bucket as the second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31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Demographics of registered leads are different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Majority of states have 15-20 years are their largest bucket including Karnataka, Maharashtra, </a:t>
            </a:r>
            <a:r>
              <a:rPr lang="en-US" dirty="0" err="1"/>
              <a:t>Nct</a:t>
            </a:r>
            <a:r>
              <a:rPr lang="en-US" dirty="0"/>
              <a:t> Of Delhi, Telangana, and West Bengal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Two states have &gt;20 years as their largest bucket which are Gujarat and Tamil Nadu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Haryana only state with 10-15 years work experience as their largest bucket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62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Job Position Data and Demographics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86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Graph on left is a general breakdown of standardized job titles with manager being the largest percentage followed by HR, then director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on right has the top 8 most common positions with a breakdown by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95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Management level standardized job titles even further according to the legend</a:t>
            </a:r>
          </a:p>
          <a:p>
            <a:pPr marL="171450" indent="-171450">
              <a:buFontTx/>
              <a:buChar char="-"/>
            </a:pPr>
            <a:r>
              <a:rPr lang="en-US" dirty="0"/>
              <a:t>Majority of leads for each state come from Lower management with the second largest bucket coming from HR, then senior management which is a pattern for states</a:t>
            </a:r>
          </a:p>
          <a:p>
            <a:pPr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Buckets</a:t>
            </a:r>
          </a:p>
          <a:p>
            <a:pPr lvl="1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Business Partner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Assistant VP HR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HR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Talent Acquisition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HR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 Consultant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Recruitment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Recruitment Head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Manager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Talent Acquisition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Talent Acquisition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Corporate HR</a:t>
            </a:r>
          </a:p>
          <a:p>
            <a:pPr lvl="1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Management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Analyst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Assistant Manager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 Manager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Deputy Manager</a:t>
            </a:r>
          </a:p>
          <a:p>
            <a:pPr lvl="1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Mid-Level Management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Assistant General Manager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Assistant VP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 VP</a:t>
            </a:r>
          </a:p>
          <a:p>
            <a:pPr lvl="1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Management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 Director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Deputy General Manager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 Manager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Head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Chief Manager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Lead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VP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Executive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Head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C-Level Executives</a:t>
            </a: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CXO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CPO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base"/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Founder</a:t>
            </a:r>
            <a:endParaRPr lang="en-SG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46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Looking at registered leads changes the proportions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Seemingly across nearly all of the sates, HR has the best conversion rate with certain exceptions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Gujarat and Tamil Nadu has Mid-Level management as it’s largest bucket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Haryana is once again an exception with lower management having it’s greatest conversion 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Certain states such as Karnataka, </a:t>
            </a:r>
            <a:r>
              <a:rPr lang="en-US" dirty="0" err="1"/>
              <a:t>Nct</a:t>
            </a:r>
            <a:r>
              <a:rPr lang="en-US" dirty="0"/>
              <a:t> Of Delhi, Tamil Nadu, and Telangana have good senior management conversion rate all having above 20%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Distribution of Lead Statuses amongst entries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Majority of the leads for the CTO course group are considered as “Closed Lost” with 66.4%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Including the not contacted, not interested groups, and not qualified groups, 98% of leads are unconverted with no possibility of being converted in the future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Less than 1% of leads are converted into registered customers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51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Country Data and Demographics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44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Only includes countries with 4 or more entries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India, UAE, and Vietnam have any registers with more than 4 total 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0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XLRI data has much more meaningful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3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State Data and Demographics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7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Distribution of state demographics based on the lead entries</a:t>
            </a:r>
          </a:p>
          <a:p>
            <a:r>
              <a:rPr lang="en-US" dirty="0"/>
              <a:t>- Majority of leads come from Maharashtra, Karnataka, Delhi, Haryana, Uttar Pradesh, Telangana, and Tamil Nadu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2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Distribution of Lead Statuses amongst entries</a:t>
            </a:r>
          </a:p>
          <a:p>
            <a:r>
              <a:rPr lang="en-US" dirty="0"/>
              <a:t>-  Majority of leads are considered ”Not Contacted”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95.1% of leads are considered unconverted with a no future possibility of being converted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2.8% of leads are converted being considered “Registered”, this will be used as somewhat of a baseline for determining the most successful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General summary of lead status separated by state, only considering states with 5 or more entries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Graph is standardized by percentage of lead statuses per state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States with any registered entries are Chandigarh, Gujarat, Haryana, Jharkhand, Karnataka, Kerala, Maharashtra, </a:t>
            </a:r>
            <a:r>
              <a:rPr lang="en-US" dirty="0" err="1"/>
              <a:t>Nct</a:t>
            </a:r>
            <a:r>
              <a:rPr lang="en-US" dirty="0"/>
              <a:t> Of Delhi, Odisha, Orissa, Tamil Nadu, Telangana, Uttar Pradesh, and West </a:t>
            </a:r>
            <a:r>
              <a:rPr lang="en-US" dirty="0" err="1"/>
              <a:t>Bangal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Distribution of registered leads by state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Maharashtra is the biggest contributor of registered leads followed by Karnataka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210B-FE1C-CB4E-8998-056CF49C25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957F-68A5-3587-BB33-0D3C46243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072F4-C418-3E00-D61C-8A08C13F1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E5C0-EAF0-A0A5-18C7-36C1D680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0B345-B909-3FCE-66F5-4131F4D4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12E97-E6F6-B86B-6054-ADC8CCA5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51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C8D2-E1AE-ED01-345A-A3F0E72F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554AE-B930-A5A9-B6BA-595CB666E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2C9A-3E0B-40CA-36F2-E618D850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39349-05B3-78BF-8C60-E161CD97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1D108-D528-3AD3-CCF2-F1750591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7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5B7B9-BC81-71A1-6622-6BEB9951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F4CC7-542D-FD31-D6AC-5B20879D7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49EEC-6EE1-E543-FAEA-132DD980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F3EEA-553C-FD83-E4F4-274192DC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3296E-351E-28CD-EA1C-0B3E641B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8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5AF2-0015-E777-7E67-F098A21F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01C0E-36D5-7333-3038-6C6E1A557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B7A01-0F19-4EA6-6088-CABF6B6A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39CC0-DD64-3A6F-DDC2-5098C0E3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1CFD2-84C1-B4AD-CB2B-DFF58FBB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4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62D7-F19A-6E89-E580-5C4C16AA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C1F6-7FF5-F2BC-AC6E-A7E0D4010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5833-0A6E-4D63-69C0-8128646B5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6E754-ABD7-0065-934E-A5C63B43C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3134C-BE5F-7EC5-3C87-DC60DB9F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5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521F-135A-8E1B-9C3E-B870CBB8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6F47C-8BE4-3BBD-CE01-001BFD7CE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2BF1-2F15-0D93-8AF4-4704A985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41AA-92C4-EEBD-1D29-31661779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7123-C94F-C0CC-DBF6-8AE62B13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81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B19-3F73-FA3E-A260-4A9DE715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56C0-5FB6-EDB8-293E-D42225E56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D322-5AD8-E35F-6A7F-D3631A3DC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88F63-9359-35A0-DC0B-E39E5A05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C8C9A-6CED-E37A-93A2-A205E5DA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567F2-1099-9D6F-6927-4FFF4359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61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B58F-311B-A835-E86F-F616B509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E090E-91B3-5B5C-C1E4-9E682AF20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BF888-2A93-BFC3-6C84-0A909E31B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DF49CF-5535-BB0F-3928-DCE4AB67F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2A564-DC79-141A-6A58-C3CF3362D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F647C-66CF-27CF-F828-7B9B31C3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CAD797-AB13-60D0-F3A3-DF4ACD1F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6119F-4873-1012-7C9E-1088FCF2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39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97138-0C0B-7811-E512-380972D7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68C4-F41D-22BC-2636-DACC439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1E714-B58C-B29E-C900-C822243A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90720-8CFA-5F4E-BF6A-8DC58C78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66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F281D-D6AB-D992-1E01-5FC1CB49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D3A33-7C50-28F3-5298-B0418B82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22500-16B8-CC81-0EE4-C3D1B48F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35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95DA-B2BF-391A-2DA6-8083C010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F7CB0-FB65-5AAA-0B39-DB9DE7084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CA487-D04A-220F-B705-FC0CA8E5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6D374-2FD7-C4C7-32F2-AEDC55CE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88FB7-7EF5-3EDD-1F0B-76D53F04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3CA31-78D8-B916-580D-0D66787E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2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B7C9-078E-063A-26D1-4AEC8C4E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0BE2-B14F-A191-0387-0899ADF1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EC9C3-0EF3-386B-496E-0F8FA29D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9CED3-69E6-28FE-1822-04B8EBDC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C123C-FC9C-9AA4-15F4-231453AF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11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E65D-84B9-4C08-C052-D0ECFB05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F8E5E-40A4-9489-A880-7FC373014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25FDC-6559-285D-B62C-070BC02AB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356B7-8F27-74BE-F838-880E1886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4AEA3-884C-0C35-FE66-1446D24E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C66B9-04DC-537D-710D-7D96A56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7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EE61-2C1F-0230-A2B3-239B0F52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A5D53-A5E3-67C7-863D-ED9CF5F8C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C793A-F614-C0C3-F1A6-03982448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EE019-D56E-C1ED-63D0-F3482A37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92028-2B6C-09F1-2800-04CC7946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02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4DFD4-FEA5-14CE-1854-F987CFABC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430FD-077F-90DC-8651-6EDE362E2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9F1F-926C-9936-0716-BAB82244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1E444-0F61-BE8E-61C8-BE74800F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31161-001D-BFC3-F2BE-6DE15B23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79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C6C2-0B5C-4E18-436B-FB7323626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57886-1EE2-445B-7566-783AD88AC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2A29D-1D45-5689-CF85-A6F9E4A0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91DC0-C796-BC4D-4502-0AB97E04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70EC8-6588-C1CC-2CB2-002D9A0F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14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D9A3-3BC7-2596-6B5A-3E26C6DA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3B75-19DE-0AA4-80FA-ADE66B4B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33AF-35FE-1A54-C0BB-8DF920E43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C67EA-58A3-F130-1A0B-6C5634AC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DAE80-2BE9-24C9-53E5-4C8F68E8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51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42B9-62A7-97A6-B957-871D32A7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E499D-D568-F300-3B74-758446A8E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77995-8A29-698D-F998-E1EC656F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DD870-26FF-B07B-AA73-DF7B3759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41477-9C18-BA0D-9CE7-A7BB0919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67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D7F9-6594-2F09-2CAC-61537156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6110-BC6B-5F0C-69FF-1C92C6DD5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92FDA-34F0-39B2-BC1C-1891219C3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16F6-D21A-45B0-FB2E-4D3E792E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FB408-0187-ED59-D414-0E0685FC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1763F-E43D-C936-CE32-F8041E9F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6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FCED-78A7-8F96-9326-C14241F4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C7014-1DFC-9B9C-46F5-E50827917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7A740-3092-54CA-360D-7505861DA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87636-0CB0-3BE4-8364-9E080D2B3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49A04-7C6E-8F4C-D99C-D25CEC7F5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493A6-D2C8-D640-EB99-6E845D44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E4C09-B49E-5D25-0945-73152811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582F8B-4CAE-A67A-2C0C-86764DF7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87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B411-1FA5-544A-B30D-A869F101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E2F79-DE50-25FE-C1D7-F62DDF2E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59A1B-7A8B-D69B-BC3D-FEAF3423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91D73-241B-CBFF-594E-792C6C13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27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119C4-34DC-3700-DB51-F2372451F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B7AC3-A983-DDE3-082D-15DA7477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EF385-DAD0-36C2-B519-2B5EE7082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CA4C-E4D6-47ED-47B9-3977D1D7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51B71-6CDA-612C-74D4-296B075AD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DAD60-29D0-4C21-2F8C-AA34F95C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FF41E-C358-B883-3425-C4180B80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48B3A-F309-3800-6099-83532F80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556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2B1B-0C74-7FC4-0F84-08EE8634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B60A7-E8B8-A53B-7D86-CDC03B3E8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6D220-81D4-B786-C07B-DA1A543CE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2C4BB-0C11-8F9F-C161-8E070F91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4E9CB-F52A-4798-56D3-5829D522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01AAE-F8C4-295B-C8C3-8F1F5CD2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0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F0D0-368D-369D-6BC7-5E3DA30E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8BF131-EE52-597A-574F-6195CBA6E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A1A4B-DCCB-D1AB-2BAB-A46FF7B93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473CA-F7E1-AA7E-8771-D7C9A299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C6EED-012F-9423-0A52-2534509C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C9F2C-EBE9-6D35-2320-61B764CD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620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DA93-80F8-342C-948B-80675B06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4CAF1-E286-1E89-B7B3-A9DF8A9EA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492D-F1BA-E249-E233-98A8948D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C3DFE-2BFE-D5C3-DE40-8EFDFFFD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FEFF-29AF-0046-4479-DC21080B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209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ADE83-1063-2F66-A517-B8C2D795C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E1668-4215-BB98-E6AF-89927BEFF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DA5CB-1DF7-7948-E4C7-4B246654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5FBF8-38FF-D7C2-2502-363B5040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B8710-AD2B-4426-82D1-913BA3B2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2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417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197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12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09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19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7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87883-703D-C76B-9708-89F0FA08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068D9-B4DC-2F89-56E3-9AC5919C8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4D9E3-6FDA-59B8-0E2C-3A65762A7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51E2D-BACD-3332-D617-E1484AEA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EA115-A942-6901-21AE-902956B4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F8FB4-233F-42C2-D5D1-612E81A1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43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9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860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68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61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889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612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590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989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97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2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59F8-ED14-DDBB-1D25-D94FEB79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A8B2F-F05A-C91E-8123-703B27A10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91912-E371-C412-7E72-62AD22DC4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C95D4-3835-5485-0693-3813FCF2D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48C3F-2441-A095-67B8-E6193CD67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C61A0E-AC2A-7940-22A4-32CA68C0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C92F2B-8646-E242-2277-DC6F3AEF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32DD20-A116-D303-4BBC-A69A4B70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08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4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CA1C-799A-798F-99B9-276962DC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682E2-75B8-1B63-7B09-F37AD636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5BC63-4F2A-B883-5746-87ED476D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E3602-088D-53FD-C626-08576A7D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02FD0-CFB4-EFA2-C31F-5A9945E5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BA698-23E4-1F86-C264-3BE1011C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6F5FA-01B9-2DBF-B428-DA8E23A2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0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6C4E-D856-61A8-0084-AF46BD69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6160-6AF6-42AB-6FB4-B24C2F1D3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171C-A1F0-0741-D7B5-768FEA7FB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46F65-95B5-96AD-DC44-3A677B34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9A9D4-BD9B-E60E-AD2E-6D9CA896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8DFB4-2E46-FBFB-5DE8-CE8A014D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5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6393-B657-EDA1-4EF6-22AFE880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2C5C7-41D5-7808-990C-5966064AB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B898A-AE58-681F-93C7-2B71C2E6D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7FFB9-685E-62DC-88D6-EA9C224B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B8E75-377C-B560-2D49-231F50FB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8A8F6-79D7-FB1D-BBF7-822309F5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6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EA7D86-6B3F-4E01-1249-D22C7A967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54DC3-A813-1E94-B37D-27162544F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6D228-E7FE-0E79-08C6-8B32FE31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AE9571-28D8-3942-AF7A-68A3C5651302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5C2B9-149D-D570-C701-C9E048A29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5B26C-F15C-D463-F61F-6E3E92A3E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31F1CF-9451-974C-AE0B-B1CF02292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A0ED2-487C-FF9F-4C7F-836D58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FA623-4260-6116-D559-228555E86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8C9EB-EA05-C386-845C-7718CE375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B0BF8A-3894-194B-A3C8-629D26E50D6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4A40C-7EF6-EAE0-2E79-A61EAD503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FFEB-7F99-B193-C266-764415E00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2CF49B-D7DF-424A-B32F-7881B414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7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505F5-0DB7-6CAF-D9B8-F12CC288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498F2-40C2-8D53-18D8-3E35717CB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E15CE-C7F4-56CB-A692-F30B67D033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F9B6B-B7C1-C043-8D17-B88048422A2B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0E8AA-5EF5-36C3-C550-D10403FBA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DE2AB-3E14-36B3-3E06-EAFB52ACE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FDF287-16B0-D843-B710-4505E032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77E2F4E-9587-F54B-9F36-B5CC2806D180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08CF7AE-7DDC-FA40-BAB3-9EC1AB5DE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01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19BD-2FD8-37A5-A21E-7D9DAE333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419318"/>
            <a:ext cx="8676222" cy="3200400"/>
          </a:xfrm>
        </p:spPr>
        <p:txBody>
          <a:bodyPr/>
          <a:lstStyle/>
          <a:p>
            <a:r>
              <a:rPr lang="en-US" dirty="0"/>
              <a:t>Analysis On lead Data For Future Marketing Strategies</a:t>
            </a:r>
          </a:p>
        </p:txBody>
      </p:sp>
    </p:spTree>
    <p:extLst>
      <p:ext uri="{BB962C8B-B14F-4D97-AF65-F5344CB8AC3E}">
        <p14:creationId xmlns:p14="http://schemas.microsoft.com/office/powerpoint/2010/main" val="64823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orful pie chart with text&#10;&#10;AI-generated content may be incorrect.">
            <a:extLst>
              <a:ext uri="{FF2B5EF4-FFF2-40B4-BE49-F238E27FC236}">
                <a16:creationId xmlns:a16="http://schemas.microsoft.com/office/drawing/2014/main" id="{ABFAE727-79BC-0B09-52EB-C038172C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95" y="643467"/>
            <a:ext cx="5543210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FDA33-6CC3-9A54-AD10-4188F15309F6}"/>
              </a:ext>
            </a:extLst>
          </p:cNvPr>
          <p:cNvSpPr txBox="1"/>
          <p:nvPr/>
        </p:nvSpPr>
        <p:spPr>
          <a:xfrm>
            <a:off x="1252603" y="1064712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457</a:t>
            </a:r>
          </a:p>
        </p:txBody>
      </p:sp>
    </p:spTree>
    <p:extLst>
      <p:ext uri="{BB962C8B-B14F-4D97-AF65-F5344CB8AC3E}">
        <p14:creationId xmlns:p14="http://schemas.microsoft.com/office/powerpoint/2010/main" val="20090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showing the amount of percentages&#10;&#10;AI-generated content may be incorrect.">
            <a:extLst>
              <a:ext uri="{FF2B5EF4-FFF2-40B4-BE49-F238E27FC236}">
                <a16:creationId xmlns:a16="http://schemas.microsoft.com/office/drawing/2014/main" id="{68992481-A102-F8C7-F8B5-52AAA7C0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87" y="35400"/>
            <a:ext cx="11493425" cy="3393600"/>
          </a:xfrm>
          <a:prstGeom prst="rect">
            <a:avLst/>
          </a:prstGeom>
        </p:spPr>
      </p:pic>
      <p:pic>
        <p:nvPicPr>
          <p:cNvPr id="21" name="Picture 20" descr="A graph of a number of red bars&#10;&#10;AI-generated content may be incorrect.">
            <a:extLst>
              <a:ext uri="{FF2B5EF4-FFF2-40B4-BE49-F238E27FC236}">
                <a16:creationId xmlns:a16="http://schemas.microsoft.com/office/drawing/2014/main" id="{D9DA5BAD-B82E-0178-2F52-BDD584963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66" y="3486010"/>
            <a:ext cx="11515665" cy="337199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90175E2-40E4-0021-7EE2-242FE6433992}"/>
              </a:ext>
            </a:extLst>
          </p:cNvPr>
          <p:cNvSpPr/>
          <p:nvPr/>
        </p:nvSpPr>
        <p:spPr>
          <a:xfrm rot="18606925">
            <a:off x="3322550" y="6263406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71EFD80-98BD-4BCA-6395-C74011889F26}"/>
              </a:ext>
            </a:extLst>
          </p:cNvPr>
          <p:cNvSpPr/>
          <p:nvPr/>
        </p:nvSpPr>
        <p:spPr>
          <a:xfrm rot="18606925">
            <a:off x="5384432" y="6289037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FC2702E-9B9D-AE2B-34E6-CF3E82731006}"/>
              </a:ext>
            </a:extLst>
          </p:cNvPr>
          <p:cNvSpPr/>
          <p:nvPr/>
        </p:nvSpPr>
        <p:spPr>
          <a:xfrm rot="18606925">
            <a:off x="7518033" y="6289038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BF4EC18-6B0B-94E3-E05C-C0F662CDE2B1}"/>
              </a:ext>
            </a:extLst>
          </p:cNvPr>
          <p:cNvSpPr/>
          <p:nvPr/>
        </p:nvSpPr>
        <p:spPr>
          <a:xfrm rot="18606925">
            <a:off x="8230430" y="6263405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286238-9CD1-8464-E7AD-EF76DF31A089}"/>
              </a:ext>
            </a:extLst>
          </p:cNvPr>
          <p:cNvSpPr/>
          <p:nvPr/>
        </p:nvSpPr>
        <p:spPr>
          <a:xfrm rot="18606925">
            <a:off x="9579914" y="6289038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CD9A9C-F2B1-BDE2-403D-A723BD2A7678}"/>
              </a:ext>
            </a:extLst>
          </p:cNvPr>
          <p:cNvSpPr/>
          <p:nvPr/>
        </p:nvSpPr>
        <p:spPr>
          <a:xfrm rot="18606925">
            <a:off x="4679401" y="6328070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1499C0-6FA4-61F9-CD62-CDFB84EDE48A}"/>
              </a:ext>
            </a:extLst>
          </p:cNvPr>
          <p:cNvSpPr/>
          <p:nvPr/>
        </p:nvSpPr>
        <p:spPr>
          <a:xfrm rot="18606925">
            <a:off x="2015903" y="6263404"/>
            <a:ext cx="50198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6CBFB6C-F496-D9BB-9E26-37003C9A7A29}"/>
              </a:ext>
            </a:extLst>
          </p:cNvPr>
          <p:cNvSpPr/>
          <p:nvPr/>
        </p:nvSpPr>
        <p:spPr>
          <a:xfrm rot="18606925">
            <a:off x="1310874" y="6236637"/>
            <a:ext cx="50198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57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bars&#10;&#10;AI-generated content may be incorrect.">
            <a:extLst>
              <a:ext uri="{FF2B5EF4-FFF2-40B4-BE49-F238E27FC236}">
                <a16:creationId xmlns:a16="http://schemas.microsoft.com/office/drawing/2014/main" id="{6C186D68-6AD4-21F0-1A45-71C2E97FE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3" y="3457417"/>
            <a:ext cx="11613314" cy="3400583"/>
          </a:xfrm>
          <a:prstGeom prst="rect">
            <a:avLst/>
          </a:prstGeom>
        </p:spPr>
      </p:pic>
      <p:pic>
        <p:nvPicPr>
          <p:cNvPr id="7" name="Picture 6" descr="A graph showing the number of statistics&#10;&#10;AI-generated content may be incorrect.">
            <a:extLst>
              <a:ext uri="{FF2B5EF4-FFF2-40B4-BE49-F238E27FC236}">
                <a16:creationId xmlns:a16="http://schemas.microsoft.com/office/drawing/2014/main" id="{67D2C19E-49FC-9684-4948-CEC661973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3" y="0"/>
            <a:ext cx="116133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7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bar graph&#10;&#10;AI-generated content may be incorrect.">
            <a:extLst>
              <a:ext uri="{FF2B5EF4-FFF2-40B4-BE49-F238E27FC236}">
                <a16:creationId xmlns:a16="http://schemas.microsoft.com/office/drawing/2014/main" id="{A34BD6AE-1279-5ABC-FFE9-6777BD0E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44" y="1961522"/>
            <a:ext cx="9960933" cy="29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0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14B80BED-D4E5-B99E-C397-B5E2BDDB1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1872249"/>
            <a:ext cx="10583330" cy="3122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785D78-E76E-FF6D-4608-19C5B7E50E04}"/>
              </a:ext>
            </a:extLst>
          </p:cNvPr>
          <p:cNvSpPr txBox="1"/>
          <p:nvPr/>
        </p:nvSpPr>
        <p:spPr>
          <a:xfrm>
            <a:off x="1252603" y="1064712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17272</a:t>
            </a:r>
          </a:p>
        </p:txBody>
      </p:sp>
    </p:spTree>
    <p:extLst>
      <p:ext uri="{BB962C8B-B14F-4D97-AF65-F5344CB8AC3E}">
        <p14:creationId xmlns:p14="http://schemas.microsoft.com/office/powerpoint/2010/main" val="174673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45ADB734-AD0E-0F57-CB2B-334F15D5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2" y="-25008"/>
            <a:ext cx="11457396" cy="3379935"/>
          </a:xfrm>
          <a:prstGeom prst="rect">
            <a:avLst/>
          </a:prstGeom>
        </p:spPr>
      </p:pic>
      <p:pic>
        <p:nvPicPr>
          <p:cNvPr id="4" name="Picture 3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78E1BEFE-0B84-DB52-134A-F66B61A06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02" y="3429000"/>
            <a:ext cx="11457396" cy="33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60263-C774-B0D8-C63F-A29EE0B81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bars&#10;&#10;AI-generated content may be incorrect.">
            <a:extLst>
              <a:ext uri="{FF2B5EF4-FFF2-40B4-BE49-F238E27FC236}">
                <a16:creationId xmlns:a16="http://schemas.microsoft.com/office/drawing/2014/main" id="{710467F4-6B55-0198-F1D2-4B488667B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3" y="3457417"/>
            <a:ext cx="11613314" cy="3400583"/>
          </a:xfrm>
          <a:prstGeom prst="rect">
            <a:avLst/>
          </a:prstGeom>
        </p:spPr>
      </p:pic>
      <p:pic>
        <p:nvPicPr>
          <p:cNvPr id="2" name="Picture 1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72E3791F-B1DE-1314-4D84-9635C1C9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2" y="0"/>
            <a:ext cx="11613313" cy="34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5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34D4E-6FBE-7F02-80D7-07E35C484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03CC-E5D8-30B5-867A-C924B45BC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004790"/>
            <a:ext cx="8676222" cy="3200400"/>
          </a:xfrm>
        </p:spPr>
        <p:txBody>
          <a:bodyPr/>
          <a:lstStyle/>
          <a:p>
            <a:r>
              <a:rPr lang="en-US" dirty="0"/>
              <a:t>City Data and Demographics</a:t>
            </a:r>
          </a:p>
        </p:txBody>
      </p:sp>
    </p:spTree>
    <p:extLst>
      <p:ext uri="{BB962C8B-B14F-4D97-AF65-F5344CB8AC3E}">
        <p14:creationId xmlns:p14="http://schemas.microsoft.com/office/powerpoint/2010/main" val="170432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2EFE930C-DCEC-9E31-480F-AB5E127F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940475"/>
            <a:ext cx="4948242" cy="498563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of a number of cities&#10;&#10;AI-generated content may be incorrect.">
            <a:extLst>
              <a:ext uri="{FF2B5EF4-FFF2-40B4-BE49-F238E27FC236}">
                <a16:creationId xmlns:a16="http://schemas.microsoft.com/office/drawing/2014/main" id="{60D21853-8745-22A7-64BC-3EF78B5A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2" y="1961190"/>
            <a:ext cx="4948242" cy="29442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649F5C-0595-433A-9DFC-5F69CB14D851}"/>
              </a:ext>
            </a:extLst>
          </p:cNvPr>
          <p:cNvSpPr txBox="1"/>
          <p:nvPr/>
        </p:nvSpPr>
        <p:spPr>
          <a:xfrm>
            <a:off x="6417732" y="4751504"/>
            <a:ext cx="48380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Key Markets: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Mumbai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Pune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Thane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Navi Mumbai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C6D98-8697-4D1C-6D23-20F228AA8638}"/>
              </a:ext>
            </a:extLst>
          </p:cNvPr>
          <p:cNvSpPr txBox="1"/>
          <p:nvPr/>
        </p:nvSpPr>
        <p:spPr>
          <a:xfrm>
            <a:off x="1849163" y="643467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2721</a:t>
            </a:r>
          </a:p>
        </p:txBody>
      </p:sp>
    </p:spTree>
    <p:extLst>
      <p:ext uri="{BB962C8B-B14F-4D97-AF65-F5344CB8AC3E}">
        <p14:creationId xmlns:p14="http://schemas.microsoft.com/office/powerpoint/2010/main" val="3315911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circle with orange triangle and black text&#10;&#10;AI-generated content may be incorrect.">
            <a:extLst>
              <a:ext uri="{FF2B5EF4-FFF2-40B4-BE49-F238E27FC236}">
                <a16:creationId xmlns:a16="http://schemas.microsoft.com/office/drawing/2014/main" id="{AA5149B2-1F21-D0B1-8C6B-CFA682173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940475"/>
            <a:ext cx="4948242" cy="49856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a number of cities&#10;&#10;AI-generated content may be incorrect.">
            <a:extLst>
              <a:ext uri="{FF2B5EF4-FFF2-40B4-BE49-F238E27FC236}">
                <a16:creationId xmlns:a16="http://schemas.microsoft.com/office/drawing/2014/main" id="{A9DFEB86-AEEB-9390-65F3-65563B551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2" y="1961190"/>
            <a:ext cx="4948242" cy="2944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50DEE3-A1B8-7A72-6CC6-766831F2AFF8}"/>
              </a:ext>
            </a:extLst>
          </p:cNvPr>
          <p:cNvSpPr txBox="1"/>
          <p:nvPr/>
        </p:nvSpPr>
        <p:spPr>
          <a:xfrm>
            <a:off x="6417732" y="4751504"/>
            <a:ext cx="4838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Key Markets: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Bengaluru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Mysore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44E67-A110-6B11-B461-7A00F0ADDD97}"/>
              </a:ext>
            </a:extLst>
          </p:cNvPr>
          <p:cNvSpPr txBox="1"/>
          <p:nvPr/>
        </p:nvSpPr>
        <p:spPr>
          <a:xfrm>
            <a:off x="1849163" y="643467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1362</a:t>
            </a:r>
          </a:p>
        </p:txBody>
      </p:sp>
    </p:spTree>
    <p:extLst>
      <p:ext uri="{BB962C8B-B14F-4D97-AF65-F5344CB8AC3E}">
        <p14:creationId xmlns:p14="http://schemas.microsoft.com/office/powerpoint/2010/main" val="413096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C3A06-4786-9474-5918-6B327423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BA26BC-113C-4698-8859-A985C832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8B73B6-D77B-4B55-8538-206CEFD2A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solidFill>
            <a:schemeClr val="bg2"/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6C2B5-AFEF-2C24-D434-FEB8C303B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CTO Data</a:t>
            </a:r>
          </a:p>
        </p:txBody>
      </p:sp>
    </p:spTree>
    <p:extLst>
      <p:ext uri="{BB962C8B-B14F-4D97-AF65-F5344CB8AC3E}">
        <p14:creationId xmlns:p14="http://schemas.microsoft.com/office/powerpoint/2010/main" val="3364916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36E17E2E-D650-82A2-0E55-AC633EEE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952970"/>
            <a:ext cx="4948242" cy="49606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a number of states&#10;&#10;AI-generated content may be incorrect.">
            <a:extLst>
              <a:ext uri="{FF2B5EF4-FFF2-40B4-BE49-F238E27FC236}">
                <a16:creationId xmlns:a16="http://schemas.microsoft.com/office/drawing/2014/main" id="{D8EBC3CC-1CD7-9A0B-4900-BB19EC9CA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2" y="1961190"/>
            <a:ext cx="4948242" cy="2944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92DEF-9B9C-433A-C848-4A1E426D4469}"/>
              </a:ext>
            </a:extLst>
          </p:cNvPr>
          <p:cNvSpPr txBox="1"/>
          <p:nvPr/>
        </p:nvSpPr>
        <p:spPr>
          <a:xfrm>
            <a:off x="6417732" y="4751504"/>
            <a:ext cx="4838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Key Markets: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Ahmedabad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Vadodara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Bharuch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FC1AAE-4FD7-B3F2-953E-B131C7CFE414}"/>
              </a:ext>
            </a:extLst>
          </p:cNvPr>
          <p:cNvSpPr txBox="1"/>
          <p:nvPr/>
        </p:nvSpPr>
        <p:spPr>
          <a:xfrm>
            <a:off x="1849163" y="643467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435</a:t>
            </a:r>
          </a:p>
        </p:txBody>
      </p:sp>
    </p:spTree>
    <p:extLst>
      <p:ext uri="{BB962C8B-B14F-4D97-AF65-F5344CB8AC3E}">
        <p14:creationId xmlns:p14="http://schemas.microsoft.com/office/powerpoint/2010/main" val="324591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2F813ACA-02FB-DDDA-3D3D-ABA1413EC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952970"/>
            <a:ext cx="4948242" cy="49606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red square with white text&#10;&#10;AI-generated content may be incorrect.">
            <a:extLst>
              <a:ext uri="{FF2B5EF4-FFF2-40B4-BE49-F238E27FC236}">
                <a16:creationId xmlns:a16="http://schemas.microsoft.com/office/drawing/2014/main" id="{7BB83EDC-E937-5042-D012-ABC4F4827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2" y="1961190"/>
            <a:ext cx="4948242" cy="2944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E35A83-3702-CECB-F975-435F77A91275}"/>
              </a:ext>
            </a:extLst>
          </p:cNvPr>
          <p:cNvSpPr txBox="1"/>
          <p:nvPr/>
        </p:nvSpPr>
        <p:spPr>
          <a:xfrm>
            <a:off x="6417732" y="4751504"/>
            <a:ext cx="4838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Key Markets: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Gurugram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92FEA-1158-BB4A-BB66-76A9D8DF95D2}"/>
              </a:ext>
            </a:extLst>
          </p:cNvPr>
          <p:cNvSpPr txBox="1"/>
          <p:nvPr/>
        </p:nvSpPr>
        <p:spPr>
          <a:xfrm>
            <a:off x="1849163" y="643467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778</a:t>
            </a:r>
          </a:p>
        </p:txBody>
      </p:sp>
    </p:spTree>
    <p:extLst>
      <p:ext uri="{BB962C8B-B14F-4D97-AF65-F5344CB8AC3E}">
        <p14:creationId xmlns:p14="http://schemas.microsoft.com/office/powerpoint/2010/main" val="253860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FEB936C-7A1F-CD79-D7D7-D0BC3B1A0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952970"/>
            <a:ext cx="4948242" cy="49606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red square with white text&#10;&#10;AI-generated content may be incorrect.">
            <a:extLst>
              <a:ext uri="{FF2B5EF4-FFF2-40B4-BE49-F238E27FC236}">
                <a16:creationId xmlns:a16="http://schemas.microsoft.com/office/drawing/2014/main" id="{A6D52161-2FBB-E518-0F1F-5A6E78ACE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2" y="1961190"/>
            <a:ext cx="4948242" cy="2944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29532B-02F0-31CB-C28B-605265F0E24F}"/>
              </a:ext>
            </a:extLst>
          </p:cNvPr>
          <p:cNvSpPr txBox="1"/>
          <p:nvPr/>
        </p:nvSpPr>
        <p:spPr>
          <a:xfrm>
            <a:off x="6417732" y="4751504"/>
            <a:ext cx="4838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Key Markets: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Kolkata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20D6B8-1D78-30E1-641F-1345B73E65BE}"/>
              </a:ext>
            </a:extLst>
          </p:cNvPr>
          <p:cNvSpPr txBox="1"/>
          <p:nvPr/>
        </p:nvSpPr>
        <p:spPr>
          <a:xfrm>
            <a:off x="1849163" y="643467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367</a:t>
            </a:r>
          </a:p>
        </p:txBody>
      </p:sp>
    </p:spTree>
    <p:extLst>
      <p:ext uri="{BB962C8B-B14F-4D97-AF65-F5344CB8AC3E}">
        <p14:creationId xmlns:p14="http://schemas.microsoft.com/office/powerpoint/2010/main" val="198314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6FD62AE2-7C38-AE88-4F8F-DB6FE4817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952970"/>
            <a:ext cx="4948242" cy="49606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with red rectangular bars&#10;&#10;AI-generated content may be incorrect.">
            <a:extLst>
              <a:ext uri="{FF2B5EF4-FFF2-40B4-BE49-F238E27FC236}">
                <a16:creationId xmlns:a16="http://schemas.microsoft.com/office/drawing/2014/main" id="{64B50C79-F314-6B74-15F8-38FA2124C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2" y="1961190"/>
            <a:ext cx="4948242" cy="2944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FD2333-5439-BCBC-D4CB-D990CC21B228}"/>
              </a:ext>
            </a:extLst>
          </p:cNvPr>
          <p:cNvSpPr txBox="1"/>
          <p:nvPr/>
        </p:nvSpPr>
        <p:spPr>
          <a:xfrm>
            <a:off x="6417732" y="4751504"/>
            <a:ext cx="4838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Key Markets: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Chennai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Coimbatore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Hosur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BD8FC-15A8-03A0-5054-B696C2C80CF2}"/>
              </a:ext>
            </a:extLst>
          </p:cNvPr>
          <p:cNvSpPr txBox="1"/>
          <p:nvPr/>
        </p:nvSpPr>
        <p:spPr>
          <a:xfrm>
            <a:off x="1849163" y="643467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602</a:t>
            </a:r>
          </a:p>
        </p:txBody>
      </p:sp>
    </p:spTree>
    <p:extLst>
      <p:ext uri="{BB962C8B-B14F-4D97-AF65-F5344CB8AC3E}">
        <p14:creationId xmlns:p14="http://schemas.microsoft.com/office/powerpoint/2010/main" val="285715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2AB4D-27D4-DE66-42F0-02A0F329C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D0A4-A3C7-792A-5297-567E1B951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004790"/>
            <a:ext cx="8676222" cy="3200400"/>
          </a:xfrm>
        </p:spPr>
        <p:txBody>
          <a:bodyPr/>
          <a:lstStyle/>
          <a:p>
            <a:r>
              <a:rPr lang="en-US" dirty="0"/>
              <a:t>Work Experience Data and Demographics</a:t>
            </a:r>
          </a:p>
        </p:txBody>
      </p:sp>
    </p:spTree>
    <p:extLst>
      <p:ext uri="{BB962C8B-B14F-4D97-AF65-F5344CB8AC3E}">
        <p14:creationId xmlns:p14="http://schemas.microsoft.com/office/powerpoint/2010/main" val="2400283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e chart with numbers and a number of years&#10;&#10;AI-generated content may be incorrect.">
            <a:extLst>
              <a:ext uri="{FF2B5EF4-FFF2-40B4-BE49-F238E27FC236}">
                <a16:creationId xmlns:a16="http://schemas.microsoft.com/office/drawing/2014/main" id="{8A874741-C967-270B-90EC-4D7DD43A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946738"/>
            <a:ext cx="4948242" cy="49731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chart&#10;&#10;AI-generated content may be incorrect.">
            <a:extLst>
              <a:ext uri="{FF2B5EF4-FFF2-40B4-BE49-F238E27FC236}">
                <a16:creationId xmlns:a16="http://schemas.microsoft.com/office/drawing/2014/main" id="{C32E0DD6-2560-7043-EBB0-D1DF6866A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2" y="1955005"/>
            <a:ext cx="4948242" cy="2956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5AB42C-6B53-6E1F-857E-EAB78587673B}"/>
              </a:ext>
            </a:extLst>
          </p:cNvPr>
          <p:cNvSpPr txBox="1"/>
          <p:nvPr/>
        </p:nvSpPr>
        <p:spPr>
          <a:xfrm>
            <a:off x="6417732" y="1114570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8042</a:t>
            </a:r>
          </a:p>
        </p:txBody>
      </p:sp>
    </p:spTree>
    <p:extLst>
      <p:ext uri="{BB962C8B-B14F-4D97-AF65-F5344CB8AC3E}">
        <p14:creationId xmlns:p14="http://schemas.microsoft.com/office/powerpoint/2010/main" val="2635406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F389BB3-989A-4C00-90B9-3985029E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351" y="1103321"/>
            <a:ext cx="7748919" cy="46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9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8C8029EF-DF1E-AF71-E4BA-5E6E3FC29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353" y="811505"/>
            <a:ext cx="8739292" cy="52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87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bar graph&#10;&#10;AI-generated content may be incorrect.">
            <a:extLst>
              <a:ext uri="{FF2B5EF4-FFF2-40B4-BE49-F238E27FC236}">
                <a16:creationId xmlns:a16="http://schemas.microsoft.com/office/drawing/2014/main" id="{30E340A3-0E82-CAD3-AE54-BAE5745D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072" y="1103321"/>
            <a:ext cx="7781477" cy="46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36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F99F5EE5-042D-B3FE-7490-4EF15419A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353" y="811505"/>
            <a:ext cx="8739292" cy="52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4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orful pie chart with text&#10;&#10;AI-generated content may be incorrect.">
            <a:extLst>
              <a:ext uri="{FF2B5EF4-FFF2-40B4-BE49-F238E27FC236}">
                <a16:creationId xmlns:a16="http://schemas.microsoft.com/office/drawing/2014/main" id="{A29B35B9-2456-AAB0-A6B9-645E8C3F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29" y="811505"/>
            <a:ext cx="5296539" cy="5243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938B-7C93-9C9B-3516-7B01398E698E}"/>
              </a:ext>
            </a:extLst>
          </p:cNvPr>
          <p:cNvSpPr txBox="1"/>
          <p:nvPr/>
        </p:nvSpPr>
        <p:spPr>
          <a:xfrm>
            <a:off x="1252603" y="1064712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2053</a:t>
            </a:r>
          </a:p>
        </p:txBody>
      </p:sp>
    </p:spTree>
    <p:extLst>
      <p:ext uri="{BB962C8B-B14F-4D97-AF65-F5344CB8AC3E}">
        <p14:creationId xmlns:p14="http://schemas.microsoft.com/office/powerpoint/2010/main" val="146213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4203-C2C9-CAE9-9A76-3412ECA6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D70B-4332-BD90-DB72-FB5A22892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004790"/>
            <a:ext cx="8676222" cy="3200400"/>
          </a:xfrm>
        </p:spPr>
        <p:txBody>
          <a:bodyPr/>
          <a:lstStyle/>
          <a:p>
            <a:r>
              <a:rPr lang="en-US" dirty="0"/>
              <a:t>Job Position Data and Demographics</a:t>
            </a:r>
          </a:p>
        </p:txBody>
      </p:sp>
    </p:spTree>
    <p:extLst>
      <p:ext uri="{BB962C8B-B14F-4D97-AF65-F5344CB8AC3E}">
        <p14:creationId xmlns:p14="http://schemas.microsoft.com/office/powerpoint/2010/main" val="1169097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159840F-36E6-514B-F3AE-853E25DB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983912"/>
            <a:ext cx="4948242" cy="48987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7DB190DD-D81D-BEB0-ECF4-93C488199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2" y="1930262"/>
            <a:ext cx="4948242" cy="3006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7FE5F-5FBC-A1F4-8E5B-29D560ADA456}"/>
              </a:ext>
            </a:extLst>
          </p:cNvPr>
          <p:cNvSpPr txBox="1"/>
          <p:nvPr/>
        </p:nvSpPr>
        <p:spPr>
          <a:xfrm>
            <a:off x="6417732" y="1102199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9157</a:t>
            </a:r>
          </a:p>
        </p:txBody>
      </p:sp>
    </p:spTree>
    <p:extLst>
      <p:ext uri="{BB962C8B-B14F-4D97-AF65-F5344CB8AC3E}">
        <p14:creationId xmlns:p14="http://schemas.microsoft.com/office/powerpoint/2010/main" val="2189622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82EBEF7-4F6D-CE10-84AE-C64A5CDF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644" y="1103321"/>
            <a:ext cx="7234333" cy="46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01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CD794C2F-A061-919D-E4E6-A269CBBB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471" y="811505"/>
            <a:ext cx="8667055" cy="52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98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D84F07A-54B1-7F59-F4C2-F9246BAE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162" y="1103321"/>
            <a:ext cx="7291297" cy="46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86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35E97C6A-A5E4-A416-C39A-DEADB515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471" y="811505"/>
            <a:ext cx="8667055" cy="52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06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AE1C2-CEB1-C435-948D-FB922A8F8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0D5A-9E45-815B-3A3E-199BBEB55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004790"/>
            <a:ext cx="8676222" cy="3200400"/>
          </a:xfrm>
        </p:spPr>
        <p:txBody>
          <a:bodyPr/>
          <a:lstStyle/>
          <a:p>
            <a:r>
              <a:rPr lang="en-US" dirty="0"/>
              <a:t>Country Data and Demographics</a:t>
            </a:r>
          </a:p>
        </p:txBody>
      </p:sp>
    </p:spTree>
    <p:extLst>
      <p:ext uri="{BB962C8B-B14F-4D97-AF65-F5344CB8AC3E}">
        <p14:creationId xmlns:p14="http://schemas.microsoft.com/office/powerpoint/2010/main" val="441506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CAB4772-620B-CF43-59DF-945F0366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-39928"/>
            <a:ext cx="11521439" cy="3401872"/>
          </a:xfrm>
          <a:prstGeom prst="rect">
            <a:avLst/>
          </a:prstGeom>
        </p:spPr>
      </p:pic>
      <p:pic>
        <p:nvPicPr>
          <p:cNvPr id="7" name="Picture 6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9176D6EB-5A02-7617-40BA-711E475C2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3385468"/>
            <a:ext cx="11521439" cy="33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6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CCDBA738-F46D-8C3B-BB3A-2C117DABE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321" y="811505"/>
            <a:ext cx="5217356" cy="5243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03A25F-E8C2-73B6-F76D-92E826C9E98B}"/>
              </a:ext>
            </a:extLst>
          </p:cNvPr>
          <p:cNvSpPr txBox="1"/>
          <p:nvPr/>
        </p:nvSpPr>
        <p:spPr>
          <a:xfrm>
            <a:off x="1252603" y="1064712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8514</a:t>
            </a:r>
          </a:p>
        </p:txBody>
      </p:sp>
    </p:spTree>
    <p:extLst>
      <p:ext uri="{BB962C8B-B14F-4D97-AF65-F5344CB8AC3E}">
        <p14:creationId xmlns:p14="http://schemas.microsoft.com/office/powerpoint/2010/main" val="200959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9BA26BC-113C-4698-8859-A985C832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68B73B6-D77B-4B55-8538-206CEFD2A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solidFill>
            <a:schemeClr val="bg2"/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2223B-EF55-2E1C-82EA-7726D57E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XLRI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F9515-7F68-EBCC-48C9-65407204E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2" y="3886200"/>
            <a:ext cx="8676222" cy="7955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100" dirty="0"/>
              <a:t>State, Country, Work Experience, and Job Demographics</a:t>
            </a:r>
          </a:p>
        </p:txBody>
      </p:sp>
    </p:spTree>
    <p:extLst>
      <p:ext uri="{BB962C8B-B14F-4D97-AF65-F5344CB8AC3E}">
        <p14:creationId xmlns:p14="http://schemas.microsoft.com/office/powerpoint/2010/main" val="265647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1F376-3685-37B4-ED5D-EEF31C3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C2AB-3F58-064E-FD36-87F541577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004790"/>
            <a:ext cx="8676222" cy="3200400"/>
          </a:xfrm>
        </p:spPr>
        <p:txBody>
          <a:bodyPr/>
          <a:lstStyle/>
          <a:p>
            <a:r>
              <a:rPr lang="en-US" dirty="0"/>
              <a:t>State Data and Demographics</a:t>
            </a:r>
          </a:p>
        </p:txBody>
      </p:sp>
    </p:spTree>
    <p:extLst>
      <p:ext uri="{BB962C8B-B14F-4D97-AF65-F5344CB8AC3E}">
        <p14:creationId xmlns:p14="http://schemas.microsoft.com/office/powerpoint/2010/main" val="365660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lorful pie chart with text&#10;&#10;AI-generated content may be incorrect.">
            <a:extLst>
              <a:ext uri="{FF2B5EF4-FFF2-40B4-BE49-F238E27FC236}">
                <a16:creationId xmlns:a16="http://schemas.microsoft.com/office/drawing/2014/main" id="{3419FE56-DC7C-2E2A-8F6C-45AD74361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75" y="811505"/>
            <a:ext cx="5204247" cy="52435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ED21F7-6981-A488-D69E-CBCE24091A87}"/>
              </a:ext>
            </a:extLst>
          </p:cNvPr>
          <p:cNvSpPr txBox="1"/>
          <p:nvPr/>
        </p:nvSpPr>
        <p:spPr>
          <a:xfrm>
            <a:off x="1252603" y="1064712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9995</a:t>
            </a:r>
          </a:p>
        </p:txBody>
      </p:sp>
    </p:spTree>
    <p:extLst>
      <p:ext uri="{BB962C8B-B14F-4D97-AF65-F5344CB8AC3E}">
        <p14:creationId xmlns:p14="http://schemas.microsoft.com/office/powerpoint/2010/main" val="96140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4836BDB8-87A3-2A09-40D8-DF861B4F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07" y="643467"/>
            <a:ext cx="5641585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BE4F27-450B-7DFC-B852-07C213163223}"/>
              </a:ext>
            </a:extLst>
          </p:cNvPr>
          <p:cNvSpPr txBox="1"/>
          <p:nvPr/>
        </p:nvSpPr>
        <p:spPr>
          <a:xfrm>
            <a:off x="1252603" y="1064712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Entries: 11136</a:t>
            </a:r>
          </a:p>
        </p:txBody>
      </p:sp>
    </p:spTree>
    <p:extLst>
      <p:ext uri="{BB962C8B-B14F-4D97-AF65-F5344CB8AC3E}">
        <p14:creationId xmlns:p14="http://schemas.microsoft.com/office/powerpoint/2010/main" val="327878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7981ACD-39D8-ABCA-E839-3A68736D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" y="1872249"/>
            <a:ext cx="10583330" cy="312208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23B2DC07-4A94-D798-E0ED-F281DD669470}"/>
              </a:ext>
            </a:extLst>
          </p:cNvPr>
          <p:cNvSpPr/>
          <p:nvPr/>
        </p:nvSpPr>
        <p:spPr>
          <a:xfrm rot="18606925">
            <a:off x="1814916" y="4348707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61253D5-C9D7-8D2C-C198-7DFBB2AE5EAD}"/>
              </a:ext>
            </a:extLst>
          </p:cNvPr>
          <p:cNvSpPr/>
          <p:nvPr/>
        </p:nvSpPr>
        <p:spPr>
          <a:xfrm rot="18606925">
            <a:off x="2935451" y="4296305"/>
            <a:ext cx="50198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765293A-10E5-4D85-6E0A-5C419F70D47A}"/>
              </a:ext>
            </a:extLst>
          </p:cNvPr>
          <p:cNvSpPr/>
          <p:nvPr/>
        </p:nvSpPr>
        <p:spPr>
          <a:xfrm rot="18606925">
            <a:off x="4170671" y="4329440"/>
            <a:ext cx="588630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C9105B1-9D0F-F4DD-6FCE-4F2E8D40EF23}"/>
              </a:ext>
            </a:extLst>
          </p:cNvPr>
          <p:cNvSpPr/>
          <p:nvPr/>
        </p:nvSpPr>
        <p:spPr>
          <a:xfrm rot="18606925">
            <a:off x="3246539" y="4329439"/>
            <a:ext cx="50198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189675-A812-6C58-926B-29E6282AD6BF}"/>
              </a:ext>
            </a:extLst>
          </p:cNvPr>
          <p:cNvSpPr/>
          <p:nvPr/>
        </p:nvSpPr>
        <p:spPr>
          <a:xfrm rot="18606925">
            <a:off x="4467701" y="4348708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11B8F7-5902-C8E6-D0DF-1B6733D41C26}"/>
              </a:ext>
            </a:extLst>
          </p:cNvPr>
          <p:cNvSpPr/>
          <p:nvPr/>
        </p:nvSpPr>
        <p:spPr>
          <a:xfrm rot="18606925">
            <a:off x="4946824" y="4295778"/>
            <a:ext cx="440067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DA0BF6-E646-B0C0-4098-5D6D08F6F101}"/>
              </a:ext>
            </a:extLst>
          </p:cNvPr>
          <p:cNvSpPr/>
          <p:nvPr/>
        </p:nvSpPr>
        <p:spPr>
          <a:xfrm rot="18606925">
            <a:off x="5418145" y="4371854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1E95CC-7F2A-2C6A-8EEC-415C8F2DA3CD}"/>
              </a:ext>
            </a:extLst>
          </p:cNvPr>
          <p:cNvSpPr/>
          <p:nvPr/>
        </p:nvSpPr>
        <p:spPr>
          <a:xfrm rot="18606925">
            <a:off x="6092644" y="4371853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8119AB6-C8C1-9AF4-B9A9-1388D084478C}"/>
              </a:ext>
            </a:extLst>
          </p:cNvPr>
          <p:cNvSpPr/>
          <p:nvPr/>
        </p:nvSpPr>
        <p:spPr>
          <a:xfrm rot="18606925">
            <a:off x="6594782" y="4309196"/>
            <a:ext cx="440067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FC4F8C-54BD-0F27-2FD5-D2EFBA8E5449}"/>
              </a:ext>
            </a:extLst>
          </p:cNvPr>
          <p:cNvSpPr/>
          <p:nvPr/>
        </p:nvSpPr>
        <p:spPr>
          <a:xfrm rot="18606925">
            <a:off x="6933347" y="4295776"/>
            <a:ext cx="440067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EF96DE1-0A19-AD78-F359-CB8E1FA08214}"/>
              </a:ext>
            </a:extLst>
          </p:cNvPr>
          <p:cNvSpPr/>
          <p:nvPr/>
        </p:nvSpPr>
        <p:spPr>
          <a:xfrm rot="18606925">
            <a:off x="8180639" y="4329441"/>
            <a:ext cx="50198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292FD2D-D401-84B6-BC0C-85A2DE38C4FF}"/>
              </a:ext>
            </a:extLst>
          </p:cNvPr>
          <p:cNvSpPr/>
          <p:nvPr/>
        </p:nvSpPr>
        <p:spPr>
          <a:xfrm rot="18606925">
            <a:off x="8702860" y="4388423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12940D-A6A8-9AF0-BB9E-98C64737B6F5}"/>
              </a:ext>
            </a:extLst>
          </p:cNvPr>
          <p:cNvSpPr/>
          <p:nvPr/>
        </p:nvSpPr>
        <p:spPr>
          <a:xfrm rot="18606925">
            <a:off x="9401023" y="4371851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946B041-27B0-8404-0A25-078A3F0A510B}"/>
              </a:ext>
            </a:extLst>
          </p:cNvPr>
          <p:cNvSpPr/>
          <p:nvPr/>
        </p:nvSpPr>
        <p:spPr>
          <a:xfrm rot="18606925">
            <a:off x="7757979" y="4329439"/>
            <a:ext cx="639021" cy="3043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77262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12904</TotalTime>
  <Words>1376</Words>
  <Application>Microsoft Macintosh PowerPoint</Application>
  <PresentationFormat>Widescreen</PresentationFormat>
  <Paragraphs>193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Aptos</vt:lpstr>
      <vt:lpstr>Aptos Display</vt:lpstr>
      <vt:lpstr>Arial</vt:lpstr>
      <vt:lpstr>Century Gothic</vt:lpstr>
      <vt:lpstr>Custom Design</vt:lpstr>
      <vt:lpstr>1_Custom Design</vt:lpstr>
      <vt:lpstr>2_Custom Design</vt:lpstr>
      <vt:lpstr>Mesh</vt:lpstr>
      <vt:lpstr>Analysis On lead Data For Future Marketing Strategies</vt:lpstr>
      <vt:lpstr>CTO Data</vt:lpstr>
      <vt:lpstr>PowerPoint Presentation</vt:lpstr>
      <vt:lpstr>PowerPoint Presentation</vt:lpstr>
      <vt:lpstr>XLRI Data</vt:lpstr>
      <vt:lpstr>State Data and 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City Data and 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Experience Data and 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Job Position Data and 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Country Data and Demographics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Guirao, Joshua Paul P</dc:creator>
  <cp:lastModifiedBy>Guirao, Joshua Paul P</cp:lastModifiedBy>
  <cp:revision>4</cp:revision>
  <dcterms:created xsi:type="dcterms:W3CDTF">2025-07-09T10:36:22Z</dcterms:created>
  <dcterms:modified xsi:type="dcterms:W3CDTF">2025-07-18T09:40:27Z</dcterms:modified>
</cp:coreProperties>
</file>